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366" r:id="rId3"/>
    <p:sldId id="368" r:id="rId4"/>
    <p:sldId id="367"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739114-8A2C-4623-BE89-40EB83AC8748}" v="5" dt="2026-01-13T18:07:36.1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05" autoAdjust="0"/>
    <p:restoredTop sz="94660"/>
  </p:normalViewPr>
  <p:slideViewPr>
    <p:cSldViewPr snapToGrid="0">
      <p:cViewPr varScale="1">
        <p:scale>
          <a:sx n="117" d="100"/>
          <a:sy n="117" d="100"/>
        </p:scale>
        <p:origin x="29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 Wittmeyer" userId="45c59adbb13fed66" providerId="LiveId" clId="{5334DD49-6FF1-4666-A5D6-947D119A75A1}"/>
    <pc:docChg chg="redo custSel modSld">
      <pc:chgData name="Bob Wittmeyer" userId="45c59adbb13fed66" providerId="LiveId" clId="{5334DD49-6FF1-4666-A5D6-947D119A75A1}" dt="2026-01-13T18:36:50.419" v="1340" actId="5793"/>
      <pc:docMkLst>
        <pc:docMk/>
      </pc:docMkLst>
      <pc:sldChg chg="modSp mod">
        <pc:chgData name="Bob Wittmeyer" userId="45c59adbb13fed66" providerId="LiveId" clId="{5334DD49-6FF1-4666-A5D6-947D119A75A1}" dt="2026-01-13T17:42:04.116" v="0" actId="20577"/>
        <pc:sldMkLst>
          <pc:docMk/>
          <pc:sldMk cId="171728075" sldId="256"/>
        </pc:sldMkLst>
        <pc:spChg chg="mod">
          <ac:chgData name="Bob Wittmeyer" userId="45c59adbb13fed66" providerId="LiveId" clId="{5334DD49-6FF1-4666-A5D6-947D119A75A1}" dt="2026-01-13T17:42:04.116" v="0" actId="20577"/>
          <ac:spMkLst>
            <pc:docMk/>
            <pc:sldMk cId="171728075" sldId="256"/>
            <ac:spMk id="2" creationId="{FCA9EE54-BD29-8E81-246C-013004CF0493}"/>
          </ac:spMkLst>
        </pc:spChg>
      </pc:sldChg>
      <pc:sldChg chg="addSp delSp modSp mod">
        <pc:chgData name="Bob Wittmeyer" userId="45c59adbb13fed66" providerId="LiveId" clId="{5334DD49-6FF1-4666-A5D6-947D119A75A1}" dt="2026-01-13T18:06:49.923" v="1219" actId="27636"/>
        <pc:sldMkLst>
          <pc:docMk/>
          <pc:sldMk cId="3744172201" sldId="366"/>
        </pc:sldMkLst>
        <pc:spChg chg="mod">
          <ac:chgData name="Bob Wittmeyer" userId="45c59adbb13fed66" providerId="LiveId" clId="{5334DD49-6FF1-4666-A5D6-947D119A75A1}" dt="2026-01-13T17:42:14.846" v="7" actId="20577"/>
          <ac:spMkLst>
            <pc:docMk/>
            <pc:sldMk cId="3744172201" sldId="366"/>
            <ac:spMk id="2" creationId="{2818F39A-BD1D-762B-BD72-FBD415D890B6}"/>
          </ac:spMkLst>
        </pc:spChg>
        <pc:spChg chg="mod">
          <ac:chgData name="Bob Wittmeyer" userId="45c59adbb13fed66" providerId="LiveId" clId="{5334DD49-6FF1-4666-A5D6-947D119A75A1}" dt="2026-01-13T18:06:49.923" v="1219" actId="27636"/>
          <ac:spMkLst>
            <pc:docMk/>
            <pc:sldMk cId="3744172201" sldId="366"/>
            <ac:spMk id="3" creationId="{F35FA8AE-028E-39D6-5850-FD3BB902A413}"/>
          </ac:spMkLst>
        </pc:spChg>
        <pc:spChg chg="add del mod">
          <ac:chgData name="Bob Wittmeyer" userId="45c59adbb13fed66" providerId="LiveId" clId="{5334DD49-6FF1-4666-A5D6-947D119A75A1}" dt="2026-01-13T18:02:11.484" v="780" actId="478"/>
          <ac:spMkLst>
            <pc:docMk/>
            <pc:sldMk cId="3744172201" sldId="366"/>
            <ac:spMk id="7" creationId="{55B09BD4-B91E-22D5-211B-DDFA78A21E99}"/>
          </ac:spMkLst>
        </pc:spChg>
        <pc:picChg chg="add del mod">
          <ac:chgData name="Bob Wittmeyer" userId="45c59adbb13fed66" providerId="LiveId" clId="{5334DD49-6FF1-4666-A5D6-947D119A75A1}" dt="2026-01-13T18:00:55.517" v="729" actId="21"/>
          <ac:picMkLst>
            <pc:docMk/>
            <pc:sldMk cId="3744172201" sldId="366"/>
            <ac:picMk id="6" creationId="{45CDD7F3-3482-9324-A73C-5E2B277A8C0D}"/>
          </ac:picMkLst>
        </pc:picChg>
      </pc:sldChg>
      <pc:sldChg chg="modSp mod">
        <pc:chgData name="Bob Wittmeyer" userId="45c59adbb13fed66" providerId="LiveId" clId="{5334DD49-6FF1-4666-A5D6-947D119A75A1}" dt="2026-01-13T18:36:50.419" v="1340" actId="5793"/>
        <pc:sldMkLst>
          <pc:docMk/>
          <pc:sldMk cId="2000813062" sldId="367"/>
        </pc:sldMkLst>
        <pc:spChg chg="mod">
          <ac:chgData name="Bob Wittmeyer" userId="45c59adbb13fed66" providerId="LiveId" clId="{5334DD49-6FF1-4666-A5D6-947D119A75A1}" dt="2026-01-13T18:36:50.419" v="1340" actId="5793"/>
          <ac:spMkLst>
            <pc:docMk/>
            <pc:sldMk cId="2000813062" sldId="367"/>
            <ac:spMk id="3" creationId="{CF48ECC2-E85A-8CBE-A91A-2337FC03BB90}"/>
          </ac:spMkLst>
        </pc:spChg>
      </pc:sldChg>
      <pc:sldChg chg="addSp delSp modSp mod">
        <pc:chgData name="Bob Wittmeyer" userId="45c59adbb13fed66" providerId="LiveId" clId="{5334DD49-6FF1-4666-A5D6-947D119A75A1}" dt="2026-01-13T18:08:14.145" v="1301" actId="20577"/>
        <pc:sldMkLst>
          <pc:docMk/>
          <pc:sldMk cId="2238589789" sldId="368"/>
        </pc:sldMkLst>
        <pc:spChg chg="mod">
          <ac:chgData name="Bob Wittmeyer" userId="45c59adbb13fed66" providerId="LiveId" clId="{5334DD49-6FF1-4666-A5D6-947D119A75A1}" dt="2026-01-13T18:01:37.047" v="750" actId="6549"/>
          <ac:spMkLst>
            <pc:docMk/>
            <pc:sldMk cId="2238589789" sldId="368"/>
            <ac:spMk id="2" creationId="{A06E5DFF-65FA-EBB3-19EB-3B8483E15977}"/>
          </ac:spMkLst>
        </pc:spChg>
        <pc:spChg chg="mod">
          <ac:chgData name="Bob Wittmeyer" userId="45c59adbb13fed66" providerId="LiveId" clId="{5334DD49-6FF1-4666-A5D6-947D119A75A1}" dt="2026-01-13T18:01:53.483" v="776" actId="20577"/>
          <ac:spMkLst>
            <pc:docMk/>
            <pc:sldMk cId="2238589789" sldId="368"/>
            <ac:spMk id="3" creationId="{82689E4F-73F9-6BF1-92B8-F197151955B5}"/>
          </ac:spMkLst>
        </pc:spChg>
        <pc:spChg chg="add mod">
          <ac:chgData name="Bob Wittmeyer" userId="45c59adbb13fed66" providerId="LiveId" clId="{5334DD49-6FF1-4666-A5D6-947D119A75A1}" dt="2026-01-13T18:08:14.145" v="1301" actId="20577"/>
          <ac:spMkLst>
            <pc:docMk/>
            <pc:sldMk cId="2238589789" sldId="368"/>
            <ac:spMk id="7" creationId="{9ECA0376-EE4B-ED95-2EC1-46ADF4C3651C}"/>
          </ac:spMkLst>
        </pc:spChg>
        <pc:picChg chg="add del mod">
          <ac:chgData name="Bob Wittmeyer" userId="45c59adbb13fed66" providerId="LiveId" clId="{5334DD49-6FF1-4666-A5D6-947D119A75A1}" dt="2026-01-13T18:07:28.611" v="1223" actId="478"/>
          <ac:picMkLst>
            <pc:docMk/>
            <pc:sldMk cId="2238589789" sldId="368"/>
            <ac:picMk id="5" creationId="{1FE40DFB-8A66-FC12-46A7-6A84F1256B8F}"/>
          </ac:picMkLst>
        </pc:picChg>
        <pc:picChg chg="add mod">
          <ac:chgData name="Bob Wittmeyer" userId="45c59adbb13fed66" providerId="LiveId" clId="{5334DD49-6FF1-4666-A5D6-947D119A75A1}" dt="2026-01-13T18:07:09.998" v="1221" actId="1076"/>
          <ac:picMkLst>
            <pc:docMk/>
            <pc:sldMk cId="2238589789" sldId="368"/>
            <ac:picMk id="6" creationId="{45CDD7F3-3482-9324-A73C-5E2B277A8C0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2A8BD0-2A2E-4C33-844C-C791584F58A3}" type="datetimeFigureOut">
              <a:rPr lang="en-US" smtClean="0"/>
              <a:t>1/14/2026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554CD2-11D7-456A-8D1B-C1A7809D3152}" type="slidenum">
              <a:rPr lang="en-US" smtClean="0"/>
              <a:t>‹#›</a:t>
            </a:fld>
            <a:endParaRPr lang="en-US"/>
          </a:p>
        </p:txBody>
      </p:sp>
    </p:spTree>
    <p:extLst>
      <p:ext uri="{BB962C8B-B14F-4D97-AF65-F5344CB8AC3E}">
        <p14:creationId xmlns:p14="http://schemas.microsoft.com/office/powerpoint/2010/main" val="3641016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3A4186F9-3BBA-4919-AD14-40728E3DBDD0}" type="datetime1">
              <a:rPr lang="en-US" smtClean="0"/>
              <a:t>1/14/2026</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675FBA03-115A-4570-991D-2C682A0A64F1}" type="slidenum">
              <a:rPr lang="en-US" smtClean="0"/>
              <a:t>‹#›</a:t>
            </a:fld>
            <a:endParaRPr lang="en-US"/>
          </a:p>
        </p:txBody>
      </p:sp>
    </p:spTree>
    <p:extLst>
      <p:ext uri="{BB962C8B-B14F-4D97-AF65-F5344CB8AC3E}">
        <p14:creationId xmlns:p14="http://schemas.microsoft.com/office/powerpoint/2010/main" val="3097242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3BDFDC-8AE2-443F-8E75-BD0821ECA22A}" type="datetime1">
              <a:rPr lang="en-US" smtClean="0"/>
              <a:t>1/14/2026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5FBA03-115A-4570-991D-2C682A0A64F1}" type="slidenum">
              <a:rPr lang="en-US" smtClean="0"/>
              <a:t>‹#›</a:t>
            </a:fld>
            <a:endParaRPr lang="en-US"/>
          </a:p>
        </p:txBody>
      </p:sp>
    </p:spTree>
    <p:extLst>
      <p:ext uri="{BB962C8B-B14F-4D97-AF65-F5344CB8AC3E}">
        <p14:creationId xmlns:p14="http://schemas.microsoft.com/office/powerpoint/2010/main" val="3591085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9A3E7A7D-9050-4FFB-8B9F-BEDAD22AF30E}" type="datetime1">
              <a:rPr lang="en-US" smtClean="0"/>
              <a:t>1/14/2026</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675FBA03-115A-4570-991D-2C682A0A64F1}" type="slidenum">
              <a:rPr lang="en-US" smtClean="0"/>
              <a:t>‹#›</a:t>
            </a:fld>
            <a:endParaRPr lang="en-US"/>
          </a:p>
        </p:txBody>
      </p:sp>
    </p:spTree>
    <p:extLst>
      <p:ext uri="{BB962C8B-B14F-4D97-AF65-F5344CB8AC3E}">
        <p14:creationId xmlns:p14="http://schemas.microsoft.com/office/powerpoint/2010/main" val="1589498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AC69B5C-1375-4AF1-A1C6-239E02BA310F}" type="datetime1">
              <a:rPr lang="en-US" smtClean="0"/>
              <a:t>1/14/2026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675FBA03-115A-4570-991D-2C682A0A64F1}" type="slidenum">
              <a:rPr lang="en-US" smtClean="0"/>
              <a:t>‹#›</a:t>
            </a:fld>
            <a:endParaRPr lang="en-US"/>
          </a:p>
        </p:txBody>
      </p:sp>
    </p:spTree>
    <p:extLst>
      <p:ext uri="{BB962C8B-B14F-4D97-AF65-F5344CB8AC3E}">
        <p14:creationId xmlns:p14="http://schemas.microsoft.com/office/powerpoint/2010/main" val="1871089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72A0FB2B-9296-426A-8772-240207736B32}" type="datetime1">
              <a:rPr lang="en-US" smtClean="0"/>
              <a:t>1/14/2026</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675FBA03-115A-4570-991D-2C682A0A64F1}" type="slidenum">
              <a:rPr lang="en-US" smtClean="0"/>
              <a:t>‹#›</a:t>
            </a:fld>
            <a:endParaRPr lang="en-US"/>
          </a:p>
        </p:txBody>
      </p:sp>
    </p:spTree>
    <p:extLst>
      <p:ext uri="{BB962C8B-B14F-4D97-AF65-F5344CB8AC3E}">
        <p14:creationId xmlns:p14="http://schemas.microsoft.com/office/powerpoint/2010/main" val="716459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8587C33-1D58-4CC8-9223-0DC852DD7F2A}" type="datetime1">
              <a:rPr lang="en-US" smtClean="0"/>
              <a:t>1/14/2026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5FBA03-115A-4570-991D-2C682A0A64F1}" type="slidenum">
              <a:rPr lang="en-US" smtClean="0"/>
              <a:t>‹#›</a:t>
            </a:fld>
            <a:endParaRPr lang="en-US"/>
          </a:p>
        </p:txBody>
      </p:sp>
    </p:spTree>
    <p:extLst>
      <p:ext uri="{BB962C8B-B14F-4D97-AF65-F5344CB8AC3E}">
        <p14:creationId xmlns:p14="http://schemas.microsoft.com/office/powerpoint/2010/main" val="37081799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D400BC9-9F48-4992-8CBB-C4CB7E38C26F}" type="datetime1">
              <a:rPr lang="en-US" smtClean="0"/>
              <a:t>1/14/2026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5FBA03-115A-4570-991D-2C682A0A64F1}" type="slidenum">
              <a:rPr lang="en-US" smtClean="0"/>
              <a:t>‹#›</a:t>
            </a:fld>
            <a:endParaRPr lang="en-US"/>
          </a:p>
        </p:txBody>
      </p:sp>
    </p:spTree>
    <p:extLst>
      <p:ext uri="{BB962C8B-B14F-4D97-AF65-F5344CB8AC3E}">
        <p14:creationId xmlns:p14="http://schemas.microsoft.com/office/powerpoint/2010/main" val="2887601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B30C2A-BFED-46A5-A7B7-3074EDE72AB4}" type="datetime1">
              <a:rPr lang="en-US" smtClean="0"/>
              <a:t>1/14/2026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5FBA03-115A-4570-991D-2C682A0A64F1}" type="slidenum">
              <a:rPr lang="en-US" smtClean="0"/>
              <a:t>‹#›</a:t>
            </a:fld>
            <a:endParaRPr lang="en-US"/>
          </a:p>
        </p:txBody>
      </p:sp>
    </p:spTree>
    <p:extLst>
      <p:ext uri="{BB962C8B-B14F-4D97-AF65-F5344CB8AC3E}">
        <p14:creationId xmlns:p14="http://schemas.microsoft.com/office/powerpoint/2010/main" val="4067879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E2D5E6-800A-4110-8F03-8D5465D469CB}" type="datetime1">
              <a:rPr lang="en-US" smtClean="0"/>
              <a:t>1/14/2026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5FBA03-115A-4570-991D-2C682A0A64F1}" type="slidenum">
              <a:rPr lang="en-US" smtClean="0"/>
              <a:t>‹#›</a:t>
            </a:fld>
            <a:endParaRPr lang="en-US"/>
          </a:p>
        </p:txBody>
      </p:sp>
    </p:spTree>
    <p:extLst>
      <p:ext uri="{BB962C8B-B14F-4D97-AF65-F5344CB8AC3E}">
        <p14:creationId xmlns:p14="http://schemas.microsoft.com/office/powerpoint/2010/main" val="713706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2B44FE0-FC54-49A8-B998-F13A50A8A5D1}" type="datetime1">
              <a:rPr lang="en-US" smtClean="0"/>
              <a:t>1/14/2026</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675FBA03-115A-4570-991D-2C682A0A64F1}" type="slidenum">
              <a:rPr lang="en-US" smtClean="0"/>
              <a:t>‹#›</a:t>
            </a:fld>
            <a:endParaRPr lang="en-US"/>
          </a:p>
        </p:txBody>
      </p:sp>
    </p:spTree>
    <p:extLst>
      <p:ext uri="{BB962C8B-B14F-4D97-AF65-F5344CB8AC3E}">
        <p14:creationId xmlns:p14="http://schemas.microsoft.com/office/powerpoint/2010/main" val="170208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F9D65B7-49BF-4B06-BA16-2BDFDE6E8BA3}" type="datetime1">
              <a:rPr lang="en-US" smtClean="0"/>
              <a:t>1/14/2026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5FBA03-115A-4570-991D-2C682A0A64F1}" type="slidenum">
              <a:rPr lang="en-US" smtClean="0"/>
              <a:t>‹#›</a:t>
            </a:fld>
            <a:endParaRPr lang="en-US"/>
          </a:p>
        </p:txBody>
      </p:sp>
    </p:spTree>
    <p:extLst>
      <p:ext uri="{BB962C8B-B14F-4D97-AF65-F5344CB8AC3E}">
        <p14:creationId xmlns:p14="http://schemas.microsoft.com/office/powerpoint/2010/main" val="1450850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D719F662-4CCB-4F3E-BE83-D188F64B784E}" type="datetime1">
              <a:rPr lang="en-US" smtClean="0"/>
              <a:t>1/14/2026</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675FBA03-115A-4570-991D-2C682A0A64F1}"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29623428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bob@longhornpwr.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328C565D-A991-4381-AC37-76A58A4A12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A9EE54-BD29-8E81-246C-013004CF0493}"/>
              </a:ext>
            </a:extLst>
          </p:cNvPr>
          <p:cNvSpPr>
            <a:spLocks noGrp="1"/>
          </p:cNvSpPr>
          <p:nvPr>
            <p:ph type="ctrTitle"/>
          </p:nvPr>
        </p:nvSpPr>
        <p:spPr>
          <a:xfrm>
            <a:off x="4449960" y="1507414"/>
            <a:ext cx="7295507" cy="3703320"/>
          </a:xfrm>
        </p:spPr>
        <p:txBody>
          <a:bodyPr anchor="ctr">
            <a:normAutofit/>
          </a:bodyPr>
          <a:lstStyle/>
          <a:p>
            <a:r>
              <a:rPr lang="en-US" sz="3800" dirty="0"/>
              <a:t>Large Load Working Group December Update</a:t>
            </a:r>
          </a:p>
        </p:txBody>
      </p:sp>
      <p:sp>
        <p:nvSpPr>
          <p:cNvPr id="3" name="Subtitle 2">
            <a:extLst>
              <a:ext uri="{FF2B5EF4-FFF2-40B4-BE49-F238E27FC236}">
                <a16:creationId xmlns:a16="http://schemas.microsoft.com/office/drawing/2014/main" id="{7198D0A0-C101-2E9B-506C-B8BFF46F7AE5}"/>
              </a:ext>
            </a:extLst>
          </p:cNvPr>
          <p:cNvSpPr>
            <a:spLocks noGrp="1"/>
          </p:cNvSpPr>
          <p:nvPr>
            <p:ph type="subTitle" idx="1"/>
          </p:nvPr>
        </p:nvSpPr>
        <p:spPr>
          <a:xfrm>
            <a:off x="444342" y="1507414"/>
            <a:ext cx="3330781" cy="3703320"/>
          </a:xfrm>
          <a:ln w="57150">
            <a:noFill/>
          </a:ln>
        </p:spPr>
        <p:txBody>
          <a:bodyPr anchor="ctr">
            <a:normAutofit/>
          </a:bodyPr>
          <a:lstStyle/>
          <a:p>
            <a:pPr algn="r"/>
            <a:r>
              <a:rPr lang="en-US" sz="2000" dirty="0"/>
              <a:t>Bob Wittmeyer</a:t>
            </a:r>
          </a:p>
          <a:p>
            <a:pPr algn="r"/>
            <a:r>
              <a:rPr lang="en-US" sz="2000" dirty="0"/>
              <a:t>Chair LLWG</a:t>
            </a:r>
          </a:p>
          <a:p>
            <a:pPr algn="r"/>
            <a:r>
              <a:rPr lang="en-US" sz="1200" dirty="0">
                <a:hlinkClick r:id="rId2"/>
              </a:rPr>
              <a:t>bob@longhornpwr.com</a:t>
            </a:r>
            <a:endParaRPr lang="en-US" sz="1200" dirty="0"/>
          </a:p>
          <a:p>
            <a:pPr algn="r"/>
            <a:r>
              <a:rPr lang="en-US" sz="1200"/>
              <a:t>512 762 8895</a:t>
            </a:r>
            <a:endParaRPr lang="en-US" sz="1200" dirty="0"/>
          </a:p>
        </p:txBody>
      </p:sp>
      <p:sp>
        <p:nvSpPr>
          <p:cNvPr id="18" name="Rectangle 17">
            <a:extLst>
              <a:ext uri="{FF2B5EF4-FFF2-40B4-BE49-F238E27FC236}">
                <a16:creationId xmlns:a16="http://schemas.microsoft.com/office/drawing/2014/main" id="{B7180431-F4DE-415D-BCBB-9316423C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3642"/>
            <a:ext cx="11298933" cy="5127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0" name="Rectangle 19">
            <a:extLst>
              <a:ext uri="{FF2B5EF4-FFF2-40B4-BE49-F238E27FC236}">
                <a16:creationId xmlns:a16="http://schemas.microsoft.com/office/drawing/2014/main" id="{EEABD997-5EF9-4E9B-AFBB-F6DFAAF3AD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V="1">
            <a:off x="2209064" y="3329711"/>
            <a:ext cx="3703320" cy="5872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2" name="Rectangle 21">
            <a:extLst>
              <a:ext uri="{FF2B5EF4-FFF2-40B4-BE49-F238E27FC236}">
                <a16:creationId xmlns:a16="http://schemas.microsoft.com/office/drawing/2014/main" id="{E9AB5EE6-A047-4B18-B998-D46DF3CC36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878019"/>
            <a:ext cx="11298933" cy="5127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4" name="Slide Number Placeholder 3">
            <a:extLst>
              <a:ext uri="{FF2B5EF4-FFF2-40B4-BE49-F238E27FC236}">
                <a16:creationId xmlns:a16="http://schemas.microsoft.com/office/drawing/2014/main" id="{5D9FD379-9766-6C1C-CB5E-C9A23946785E}"/>
              </a:ext>
            </a:extLst>
          </p:cNvPr>
          <p:cNvSpPr>
            <a:spLocks noGrp="1"/>
          </p:cNvSpPr>
          <p:nvPr>
            <p:ph type="sldNum" sz="quarter" idx="12"/>
          </p:nvPr>
        </p:nvSpPr>
        <p:spPr>
          <a:xfrm>
            <a:off x="10558300" y="5953974"/>
            <a:ext cx="1016440" cy="365125"/>
          </a:xfrm>
        </p:spPr>
        <p:txBody>
          <a:bodyPr>
            <a:normAutofit/>
          </a:bodyPr>
          <a:lstStyle/>
          <a:p>
            <a:pPr>
              <a:spcAft>
                <a:spcPts val="600"/>
              </a:spcAft>
            </a:pPr>
            <a:fld id="{675FBA03-115A-4570-991D-2C682A0A64F1}" type="slidenum">
              <a:rPr lang="en-US">
                <a:solidFill>
                  <a:schemeClr val="accent4">
                    <a:lumMod val="60000"/>
                    <a:lumOff val="40000"/>
                  </a:schemeClr>
                </a:solidFill>
              </a:rPr>
              <a:pPr>
                <a:spcAft>
                  <a:spcPts val="600"/>
                </a:spcAft>
              </a:pPr>
              <a:t>1</a:t>
            </a:fld>
            <a:endParaRPr lang="en-US">
              <a:solidFill>
                <a:schemeClr val="accent4">
                  <a:lumMod val="60000"/>
                  <a:lumOff val="40000"/>
                </a:schemeClr>
              </a:solidFill>
            </a:endParaRPr>
          </a:p>
        </p:txBody>
      </p:sp>
    </p:spTree>
    <p:extLst>
      <p:ext uri="{BB962C8B-B14F-4D97-AF65-F5344CB8AC3E}">
        <p14:creationId xmlns:p14="http://schemas.microsoft.com/office/powerpoint/2010/main" val="171728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8F39A-BD1D-762B-BD72-FBD415D890B6}"/>
              </a:ext>
            </a:extLst>
          </p:cNvPr>
          <p:cNvSpPr>
            <a:spLocks noGrp="1"/>
          </p:cNvSpPr>
          <p:nvPr>
            <p:ph type="title"/>
          </p:nvPr>
        </p:nvSpPr>
        <p:spPr/>
        <p:txBody>
          <a:bodyPr/>
          <a:lstStyle/>
          <a:p>
            <a:r>
              <a:rPr lang="en-US" dirty="0"/>
              <a:t>Dec 11</a:t>
            </a:r>
            <a:r>
              <a:rPr lang="en-US" baseline="30000" dirty="0"/>
              <a:t>th</a:t>
            </a:r>
            <a:r>
              <a:rPr lang="en-US" dirty="0"/>
              <a:t> - LLWG Meeting	</a:t>
            </a:r>
          </a:p>
        </p:txBody>
      </p:sp>
      <p:sp>
        <p:nvSpPr>
          <p:cNvPr id="3" name="Content Placeholder 2">
            <a:extLst>
              <a:ext uri="{FF2B5EF4-FFF2-40B4-BE49-F238E27FC236}">
                <a16:creationId xmlns:a16="http://schemas.microsoft.com/office/drawing/2014/main" id="{F35FA8AE-028E-39D6-5850-FD3BB902A413}"/>
              </a:ext>
            </a:extLst>
          </p:cNvPr>
          <p:cNvSpPr>
            <a:spLocks noGrp="1"/>
          </p:cNvSpPr>
          <p:nvPr>
            <p:ph idx="1"/>
          </p:nvPr>
        </p:nvSpPr>
        <p:spPr>
          <a:xfrm>
            <a:off x="298174" y="2003427"/>
            <a:ext cx="11599536" cy="4733703"/>
          </a:xfrm>
        </p:spPr>
        <p:txBody>
          <a:bodyPr>
            <a:normAutofit/>
          </a:bodyPr>
          <a:lstStyle/>
          <a:p>
            <a:r>
              <a:rPr lang="en-US" sz="2400" dirty="0"/>
              <a:t>Good News</a:t>
            </a:r>
          </a:p>
          <a:p>
            <a:pPr lvl="1"/>
            <a:r>
              <a:rPr lang="en-US" sz="2200" dirty="0"/>
              <a:t>ERCOT updated studies show that we can support 3,200 MW in an area before voltage becomes an issue (up from 2,600 MW). Currently we do not have 3,200 MW online in any areas, (we have more than that approved but not currently consuming).</a:t>
            </a:r>
          </a:p>
          <a:p>
            <a:pPr lvl="1"/>
            <a:r>
              <a:rPr lang="en-US" sz="2200" dirty="0"/>
              <a:t>ESR’s ability to absorb energy was missing in previous analysis.</a:t>
            </a:r>
          </a:p>
          <a:p>
            <a:r>
              <a:rPr lang="en-US" sz="2400" dirty="0"/>
              <a:t>Dynamic Models still need work	</a:t>
            </a:r>
          </a:p>
          <a:p>
            <a:pPr lvl="1"/>
            <a:r>
              <a:rPr lang="en-US" sz="2200" dirty="0"/>
              <a:t>ERCOT doing outreach to request improved models.</a:t>
            </a:r>
          </a:p>
          <a:p>
            <a:pPr lvl="1"/>
            <a:r>
              <a:rPr lang="en-US" sz="2200" dirty="0"/>
              <a:t>Market Participants response to ERCOT RFI (through TSP) has been slow.</a:t>
            </a:r>
          </a:p>
          <a:p>
            <a:pPr lvl="2"/>
            <a:r>
              <a:rPr lang="en-US" sz="2000" dirty="0"/>
              <a:t>Few vendors capable of this work, delaying responses.</a:t>
            </a:r>
          </a:p>
          <a:p>
            <a:pPr lvl="2"/>
            <a:r>
              <a:rPr lang="en-US" sz="2000" dirty="0"/>
              <a:t>ERCOT using ITIC curve if no updated model is available. </a:t>
            </a:r>
          </a:p>
          <a:p>
            <a:pPr lvl="1"/>
            <a:endParaRPr lang="en-US" sz="2200" dirty="0"/>
          </a:p>
        </p:txBody>
      </p:sp>
      <p:sp>
        <p:nvSpPr>
          <p:cNvPr id="4" name="Slide Number Placeholder 3">
            <a:extLst>
              <a:ext uri="{FF2B5EF4-FFF2-40B4-BE49-F238E27FC236}">
                <a16:creationId xmlns:a16="http://schemas.microsoft.com/office/drawing/2014/main" id="{C6278C66-62BA-B7A6-52A0-74648E771CAD}"/>
              </a:ext>
            </a:extLst>
          </p:cNvPr>
          <p:cNvSpPr>
            <a:spLocks noGrp="1"/>
          </p:cNvSpPr>
          <p:nvPr>
            <p:ph type="sldNum" sz="quarter" idx="12"/>
          </p:nvPr>
        </p:nvSpPr>
        <p:spPr/>
        <p:txBody>
          <a:bodyPr/>
          <a:lstStyle/>
          <a:p>
            <a:fld id="{675FBA03-115A-4570-991D-2C682A0A64F1}" type="slidenum">
              <a:rPr lang="en-US" smtClean="0"/>
              <a:t>2</a:t>
            </a:fld>
            <a:endParaRPr lang="en-US"/>
          </a:p>
        </p:txBody>
      </p:sp>
    </p:spTree>
    <p:extLst>
      <p:ext uri="{BB962C8B-B14F-4D97-AF65-F5344CB8AC3E}">
        <p14:creationId xmlns:p14="http://schemas.microsoft.com/office/powerpoint/2010/main" val="3744172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13A09C-38AE-5051-FDF2-361EBFDF78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6E5DFF-65FA-EBB3-19EB-3B8483E15977}"/>
              </a:ext>
            </a:extLst>
          </p:cNvPr>
          <p:cNvSpPr>
            <a:spLocks noGrp="1"/>
          </p:cNvSpPr>
          <p:nvPr>
            <p:ph type="title"/>
          </p:nvPr>
        </p:nvSpPr>
        <p:spPr>
          <a:xfrm>
            <a:off x="507619" y="655247"/>
            <a:ext cx="11029616" cy="1013800"/>
          </a:xfrm>
        </p:spPr>
        <p:txBody>
          <a:bodyPr/>
          <a:lstStyle/>
          <a:p>
            <a:r>
              <a:rPr lang="en-US" dirty="0"/>
              <a:t>Since the December 11</a:t>
            </a:r>
            <a:r>
              <a:rPr lang="en-US" baseline="30000" dirty="0"/>
              <a:t>th</a:t>
            </a:r>
            <a:r>
              <a:rPr lang="en-US" dirty="0"/>
              <a:t> - LLWG Meeting	</a:t>
            </a:r>
          </a:p>
        </p:txBody>
      </p:sp>
      <p:sp>
        <p:nvSpPr>
          <p:cNvPr id="3" name="Content Placeholder 2">
            <a:extLst>
              <a:ext uri="{FF2B5EF4-FFF2-40B4-BE49-F238E27FC236}">
                <a16:creationId xmlns:a16="http://schemas.microsoft.com/office/drawing/2014/main" id="{82689E4F-73F9-6BF1-92B8-F197151955B5}"/>
              </a:ext>
            </a:extLst>
          </p:cNvPr>
          <p:cNvSpPr>
            <a:spLocks noGrp="1"/>
          </p:cNvSpPr>
          <p:nvPr>
            <p:ph idx="1"/>
          </p:nvPr>
        </p:nvSpPr>
        <p:spPr>
          <a:xfrm>
            <a:off x="581192" y="1802125"/>
            <a:ext cx="11312634" cy="1013800"/>
          </a:xfrm>
        </p:spPr>
        <p:txBody>
          <a:bodyPr>
            <a:normAutofit/>
          </a:bodyPr>
          <a:lstStyle/>
          <a:p>
            <a:r>
              <a:rPr lang="en-US" sz="2200" dirty="0"/>
              <a:t>PGRR 115 unboxed, requires Large Loads to go through the QSA</a:t>
            </a:r>
          </a:p>
        </p:txBody>
      </p:sp>
      <p:sp>
        <p:nvSpPr>
          <p:cNvPr id="4" name="Slide Number Placeholder 3">
            <a:extLst>
              <a:ext uri="{FF2B5EF4-FFF2-40B4-BE49-F238E27FC236}">
                <a16:creationId xmlns:a16="http://schemas.microsoft.com/office/drawing/2014/main" id="{69FBF9D1-EBF1-DAE5-FA65-85D9542FAFDD}"/>
              </a:ext>
            </a:extLst>
          </p:cNvPr>
          <p:cNvSpPr>
            <a:spLocks noGrp="1"/>
          </p:cNvSpPr>
          <p:nvPr>
            <p:ph type="sldNum" sz="quarter" idx="12"/>
          </p:nvPr>
        </p:nvSpPr>
        <p:spPr/>
        <p:txBody>
          <a:bodyPr/>
          <a:lstStyle/>
          <a:p>
            <a:fld id="{675FBA03-115A-4570-991D-2C682A0A64F1}" type="slidenum">
              <a:rPr lang="en-US" smtClean="0"/>
              <a:t>3</a:t>
            </a:fld>
            <a:endParaRPr lang="en-US"/>
          </a:p>
        </p:txBody>
      </p:sp>
      <p:pic>
        <p:nvPicPr>
          <p:cNvPr id="6" name="Picture 5">
            <a:extLst>
              <a:ext uri="{FF2B5EF4-FFF2-40B4-BE49-F238E27FC236}">
                <a16:creationId xmlns:a16="http://schemas.microsoft.com/office/drawing/2014/main" id="{45CDD7F3-3482-9324-A73C-5E2B277A8C0D}"/>
              </a:ext>
            </a:extLst>
          </p:cNvPr>
          <p:cNvPicPr>
            <a:picLocks noChangeAspect="1"/>
          </p:cNvPicPr>
          <p:nvPr/>
        </p:nvPicPr>
        <p:blipFill>
          <a:blip r:embed="rId2"/>
          <a:stretch>
            <a:fillRect/>
          </a:stretch>
        </p:blipFill>
        <p:spPr>
          <a:xfrm>
            <a:off x="2269854" y="2652264"/>
            <a:ext cx="7935310" cy="3030604"/>
          </a:xfrm>
          <a:prstGeom prst="rect">
            <a:avLst/>
          </a:prstGeom>
        </p:spPr>
      </p:pic>
      <p:sp>
        <p:nvSpPr>
          <p:cNvPr id="7" name="Content Placeholder 2">
            <a:extLst>
              <a:ext uri="{FF2B5EF4-FFF2-40B4-BE49-F238E27FC236}">
                <a16:creationId xmlns:a16="http://schemas.microsoft.com/office/drawing/2014/main" id="{9ECA0376-EE4B-ED95-2EC1-46ADF4C3651C}"/>
              </a:ext>
            </a:extLst>
          </p:cNvPr>
          <p:cNvSpPr txBox="1">
            <a:spLocks/>
          </p:cNvSpPr>
          <p:nvPr/>
        </p:nvSpPr>
        <p:spPr>
          <a:xfrm>
            <a:off x="581192" y="5519207"/>
            <a:ext cx="11312634" cy="1013800"/>
          </a:xfrm>
          <a:prstGeom prst="rect">
            <a:avLst/>
          </a:prstGeom>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r>
              <a:rPr lang="en-US" sz="2200" dirty="0"/>
              <a:t>Batch Study process presented at the January 15, </a:t>
            </a:r>
            <a:r>
              <a:rPr lang="en-US" sz="2200"/>
              <a:t>open meeting.</a:t>
            </a:r>
            <a:endParaRPr lang="en-US" sz="2200" dirty="0"/>
          </a:p>
        </p:txBody>
      </p:sp>
    </p:spTree>
    <p:extLst>
      <p:ext uri="{BB962C8B-B14F-4D97-AF65-F5344CB8AC3E}">
        <p14:creationId xmlns:p14="http://schemas.microsoft.com/office/powerpoint/2010/main" val="2238589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B040C-D72A-4291-4BDD-E57FE155501C}"/>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CF48ECC2-E85A-8CBE-A91A-2337FC03BB90}"/>
              </a:ext>
            </a:extLst>
          </p:cNvPr>
          <p:cNvSpPr>
            <a:spLocks noGrp="1"/>
          </p:cNvSpPr>
          <p:nvPr>
            <p:ph idx="1"/>
          </p:nvPr>
        </p:nvSpPr>
        <p:spPr>
          <a:xfrm>
            <a:off x="581193" y="2159871"/>
            <a:ext cx="11029615" cy="4270408"/>
          </a:xfrm>
        </p:spPr>
        <p:txBody>
          <a:bodyPr>
            <a:normAutofit fontScale="92500"/>
          </a:bodyPr>
          <a:lstStyle/>
          <a:p>
            <a:pPr marL="0" indent="0">
              <a:buNone/>
            </a:pPr>
            <a:r>
              <a:rPr lang="en-US" sz="2800" dirty="0"/>
              <a:t>Next Meeting – Tomorrow all day - Jan 22 – Webex &amp; In person</a:t>
            </a:r>
          </a:p>
          <a:p>
            <a:pPr lvl="1"/>
            <a:r>
              <a:rPr lang="en-US" sz="2600" dirty="0"/>
              <a:t>Nominations for Chair and Vice Chair</a:t>
            </a:r>
          </a:p>
          <a:p>
            <a:pPr lvl="1"/>
            <a:r>
              <a:rPr lang="en-US" sz="2600" dirty="0"/>
              <a:t>Batch Study Process and PGRR 134</a:t>
            </a:r>
          </a:p>
          <a:p>
            <a:pPr lvl="1"/>
            <a:r>
              <a:rPr lang="en-US" sz="2600" dirty="0"/>
              <a:t>Status update: Evaluation </a:t>
            </a:r>
            <a:r>
              <a:rPr lang="en-US" sz="2600"/>
              <a:t>of  VRT </a:t>
            </a:r>
            <a:r>
              <a:rPr lang="en-US" sz="2600" dirty="0"/>
              <a:t>Requirement (ERCOT)</a:t>
            </a:r>
          </a:p>
          <a:p>
            <a:pPr lvl="1"/>
            <a:r>
              <a:rPr lang="en-US" sz="2600" dirty="0"/>
              <a:t>LEL SSO</a:t>
            </a:r>
          </a:p>
          <a:p>
            <a:pPr lvl="1"/>
            <a:r>
              <a:rPr lang="en-US" sz="2600" dirty="0"/>
              <a:t>NOGRR 282</a:t>
            </a:r>
          </a:p>
          <a:p>
            <a:pPr lvl="1"/>
            <a:r>
              <a:rPr lang="en-US" sz="2600" dirty="0"/>
              <a:t>PGRR 141</a:t>
            </a:r>
          </a:p>
          <a:p>
            <a:pPr lvl="1"/>
            <a:r>
              <a:rPr lang="en-US" sz="2600" dirty="0"/>
              <a:t>Developer/Market Participant thoughts and ideas regarding process improvements</a:t>
            </a:r>
          </a:p>
          <a:p>
            <a:pPr lvl="1"/>
            <a:endParaRPr lang="en-US" sz="2600" dirty="0"/>
          </a:p>
          <a:p>
            <a:pPr marL="630000" lvl="2" indent="0">
              <a:buNone/>
            </a:pPr>
            <a:endParaRPr lang="en-US" sz="2800" dirty="0"/>
          </a:p>
        </p:txBody>
      </p:sp>
      <p:sp>
        <p:nvSpPr>
          <p:cNvPr id="4" name="Slide Number Placeholder 3">
            <a:extLst>
              <a:ext uri="{FF2B5EF4-FFF2-40B4-BE49-F238E27FC236}">
                <a16:creationId xmlns:a16="http://schemas.microsoft.com/office/drawing/2014/main" id="{68548A49-DCF1-73AF-4C6E-24F431D747CE}"/>
              </a:ext>
            </a:extLst>
          </p:cNvPr>
          <p:cNvSpPr>
            <a:spLocks noGrp="1"/>
          </p:cNvSpPr>
          <p:nvPr>
            <p:ph type="sldNum" sz="quarter" idx="12"/>
          </p:nvPr>
        </p:nvSpPr>
        <p:spPr/>
        <p:txBody>
          <a:bodyPr/>
          <a:lstStyle/>
          <a:p>
            <a:fld id="{675FBA03-115A-4570-991D-2C682A0A64F1}" type="slidenum">
              <a:rPr lang="en-US" smtClean="0"/>
              <a:t>4</a:t>
            </a:fld>
            <a:endParaRPr lang="en-US"/>
          </a:p>
        </p:txBody>
      </p:sp>
    </p:spTree>
    <p:extLst>
      <p:ext uri="{BB962C8B-B14F-4D97-AF65-F5344CB8AC3E}">
        <p14:creationId xmlns:p14="http://schemas.microsoft.com/office/powerpoint/2010/main" val="2000813062"/>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Dividend</Template>
  <TotalTime>295</TotalTime>
  <Words>224</Words>
  <Application>Microsoft Office PowerPoint</Application>
  <PresentationFormat>Widescreen</PresentationFormat>
  <Paragraphs>30</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Aptos</vt:lpstr>
      <vt:lpstr>Gill Sans MT</vt:lpstr>
      <vt:lpstr>Wingdings 2</vt:lpstr>
      <vt:lpstr>Dividend</vt:lpstr>
      <vt:lpstr>Large Load Working Group December Update</vt:lpstr>
      <vt:lpstr>Dec 11th - LLWG Meeting </vt:lpstr>
      <vt:lpstr>Since the December 11th - LLWG Meeting </vt:lpstr>
      <vt:lpstr>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Bob Wittmeyer</dc:creator>
  <cp:lastModifiedBy>Bob Wittmeyer (ERCOT/SPP)</cp:lastModifiedBy>
  <cp:revision>9</cp:revision>
  <dcterms:created xsi:type="dcterms:W3CDTF">2025-07-29T19:47:02Z</dcterms:created>
  <dcterms:modified xsi:type="dcterms:W3CDTF">2026-01-14T15:26:32Z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2025-08-22T21:55:18Z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d67b498e-f7c4-4929-bfe3-c12414a18b65</vt:lpwstr>
  </property>
  <property fmtid="{D5CDD505-2E9C-101B-9397-08002B2CF9AE}" pid="8" name="MSIP_Label_7084cbda-52b8-46fb-a7b7-cb5bd465ed85_ContentBits">
    <vt:lpwstr>0</vt:lpwstr>
  </property>
  <property fmtid="{D5CDD505-2E9C-101B-9397-08002B2CF9AE}" pid="9" name="MSIP_Label_7084cbda-52b8-46fb-a7b7-cb5bd465ed85_Tag">
    <vt:lpwstr>10, 3, 0, 1</vt:lpwstr>
  </property>
</Properties>
</file>